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87" r:id="rId3"/>
    <p:sldId id="288" r:id="rId4"/>
    <p:sldId id="277" r:id="rId5"/>
    <p:sldId id="279" r:id="rId6"/>
    <p:sldId id="280" r:id="rId7"/>
    <p:sldId id="281" r:id="rId8"/>
    <p:sldId id="282" r:id="rId9"/>
    <p:sldId id="283" r:id="rId10"/>
    <p:sldId id="284" r:id="rId11"/>
    <p:sldId id="285" r:id="rId12"/>
    <p:sldId id="286" r:id="rId13"/>
    <p:sldId id="258"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FF918-29DD-425E-B135-6ADC143CA67E}" v="77" dt="2023-03-01T21:37:19.373"/>
    <p1510:client id="{59AB7130-E4C2-6DF6-1E5E-0C256EB2225D}" v="8" dt="2023-07-24T19:40:04.22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8" d="100"/>
          <a:sy n="98" d="100"/>
        </p:scale>
        <p:origin x="64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l-PL"/>
              <a:t>Kliknij, aby edytować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A5E7A7F-9620-4E03-B114-78D28734B8FC}" type="datetimeFigureOut">
              <a:rPr lang="pl-PL" smtClean="0"/>
              <a:t>24.07.2023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8598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09690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255185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2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144090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l-PL"/>
              <a:t>Kliknij, aby edytować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A5E7A7F-9620-4E03-B114-78D28734B8FC}" type="datetimeFigureOut">
              <a:rPr lang="pl-PL" smtClean="0"/>
              <a:t>24.07.2023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79439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A5E7A7F-9620-4E03-B114-78D28734B8FC}" type="datetimeFigureOut">
              <a:rPr lang="pl-PL" smtClean="0"/>
              <a:t>24.07.2023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388186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5E7A7F-9620-4E03-B114-78D28734B8FC}" type="datetimeFigureOut">
              <a:rPr lang="pl-PL" smtClean="0"/>
              <a:t>24.07.2023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291973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5E7A7F-9620-4E03-B114-78D28734B8FC}" type="datetimeFigureOut">
              <a:rPr lang="pl-PL" smtClean="0"/>
              <a:t>24.07.2023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202131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5E7A7F-9620-4E03-B114-78D28734B8FC}" type="datetimeFigureOut">
              <a:rPr lang="pl-PL" smtClean="0"/>
              <a:t>24.07.2023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05640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A5E7A7F-9620-4E03-B114-78D28734B8FC}" type="datetimeFigureOut">
              <a:rPr lang="pl-PL" smtClean="0"/>
              <a:t>24.07.2023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2154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3223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A5E7A7F-9620-4E03-B114-78D28734B8FC}" type="datetimeFigureOut">
              <a:rPr lang="pl-PL" smtClean="0"/>
              <a:t>24.07.2023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83003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A5E7A7F-9620-4E03-B114-78D28734B8FC}" type="datetimeFigureOut">
              <a:rPr lang="pl-PL" smtClean="0"/>
              <a:t>24.07.2023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297538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E7A7F-9620-4E03-B114-78D28734B8FC}" type="datetimeFigureOut">
              <a:rPr lang="pl-PL" smtClean="0"/>
              <a:t>24.07.2023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176830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201758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l-PL"/>
              <a:t>Kliknij, aby edytować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A5E7A7F-9620-4E03-B114-78D28734B8FC}" type="datetimeFigureOut">
              <a:rPr lang="pl-PL" smtClean="0"/>
              <a:t>24.07.2023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31C66E-8B01-4E43-9825-D5DF6A90EA42}" type="slidenum">
              <a:rPr lang="pl-PL" smtClean="0"/>
              <a:t>‹#›</a:t>
            </a:fld>
            <a:endParaRPr lang="pl-PL"/>
          </a:p>
        </p:txBody>
      </p:sp>
    </p:spTree>
    <p:extLst>
      <p:ext uri="{BB962C8B-B14F-4D97-AF65-F5344CB8AC3E}">
        <p14:creationId xmlns:p14="http://schemas.microsoft.com/office/powerpoint/2010/main" val="30392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A5E7A7F-9620-4E03-B114-78D28734B8FC}" type="datetimeFigureOut">
              <a:rPr lang="pl-PL" smtClean="0"/>
              <a:t>24.07.2023</a:t>
            </a:fld>
            <a:endParaRPr lang="pl-P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831C66E-8B01-4E43-9825-D5DF6A90EA42}" type="slidenum">
              <a:rPr lang="pl-PL" smtClean="0"/>
              <a:t>‹#›</a:t>
            </a:fld>
            <a:endParaRPr lang="pl-PL"/>
          </a:p>
        </p:txBody>
      </p:sp>
    </p:spTree>
    <p:extLst>
      <p:ext uri="{BB962C8B-B14F-4D97-AF65-F5344CB8AC3E}">
        <p14:creationId xmlns:p14="http://schemas.microsoft.com/office/powerpoint/2010/main" val="4238595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80E1B5C7-B765-4531-B6AC-76A26D1C4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2" y="2756776"/>
            <a:ext cx="12228184" cy="3533976"/>
          </a:xfrm>
          <a:prstGeom prst="rect">
            <a:avLst/>
          </a:prstGeom>
        </p:spPr>
      </p:pic>
      <p:sp>
        <p:nvSpPr>
          <p:cNvPr id="2" name="Tytuł 1">
            <a:extLst>
              <a:ext uri="{FF2B5EF4-FFF2-40B4-BE49-F238E27FC236}">
                <a16:creationId xmlns:a16="http://schemas.microsoft.com/office/drawing/2014/main" id="{BB0A445C-8766-46E1-81CD-FBDB256F9C3E}"/>
              </a:ext>
            </a:extLst>
          </p:cNvPr>
          <p:cNvSpPr>
            <a:spLocks noGrp="1"/>
          </p:cNvSpPr>
          <p:nvPr>
            <p:ph type="ctrTitle"/>
          </p:nvPr>
        </p:nvSpPr>
        <p:spPr>
          <a:xfrm>
            <a:off x="1786329" y="2297360"/>
            <a:ext cx="9440034" cy="1944699"/>
          </a:xfrm>
        </p:spPr>
        <p:txBody>
          <a:bodyPr>
            <a:normAutofit fontScale="90000"/>
          </a:bodyPr>
          <a:lstStyle/>
          <a:p>
            <a:br>
              <a:rPr lang="pl-PL" b="1" dirty="0">
                <a:solidFill>
                  <a:srgbClr val="FFFF00"/>
                </a:solidFill>
                <a:effectLst/>
                <a:latin typeface="Arial Nova" panose="020B0504020202020204" pitchFamily="34" charset="0"/>
              </a:rPr>
            </a:br>
            <a:r>
              <a:rPr lang="pl-PL" b="1" dirty="0">
                <a:solidFill>
                  <a:srgbClr val="FFFF00"/>
                </a:solidFill>
                <a:effectLst/>
                <a:latin typeface="Arial Nova" panose="020B0504020202020204" pitchFamily="34" charset="0"/>
              </a:rPr>
              <a:t>Materiał badawczy pozyskany w latach 2019-2023</a:t>
            </a:r>
            <a:endParaRPr lang="pl-PL" b="1" dirty="0">
              <a:solidFill>
                <a:srgbClr val="FFFF00"/>
              </a:solidFill>
              <a:latin typeface="Arial Nova" panose="020B0504020202020204" pitchFamily="34" charset="0"/>
            </a:endParaRPr>
          </a:p>
        </p:txBody>
      </p:sp>
      <p:sp>
        <p:nvSpPr>
          <p:cNvPr id="3" name="Podtytuł 2">
            <a:extLst>
              <a:ext uri="{FF2B5EF4-FFF2-40B4-BE49-F238E27FC236}">
                <a16:creationId xmlns:a16="http://schemas.microsoft.com/office/drawing/2014/main" id="{8847413C-3651-4105-8676-C2CE699A8982}"/>
              </a:ext>
            </a:extLst>
          </p:cNvPr>
          <p:cNvSpPr>
            <a:spLocks noGrp="1"/>
          </p:cNvSpPr>
          <p:nvPr>
            <p:ph type="subTitle" idx="1"/>
          </p:nvPr>
        </p:nvSpPr>
        <p:spPr>
          <a:xfrm>
            <a:off x="1370693" y="4517829"/>
            <a:ext cx="9440034" cy="474585"/>
          </a:xfrm>
        </p:spPr>
        <p:txBody>
          <a:bodyPr/>
          <a:lstStyle/>
          <a:p>
            <a:r>
              <a:rPr lang="pl-PL" dirty="0">
                <a:effectLst/>
                <a:latin typeface="Arial Nova Light" panose="020B0304020202020204" pitchFamily="34" charset="0"/>
              </a:rPr>
              <a:t>Joanna </a:t>
            </a:r>
            <a:r>
              <a:rPr lang="pl-PL" dirty="0" err="1">
                <a:effectLst/>
                <a:latin typeface="Arial Nova Light" panose="020B0304020202020204" pitchFamily="34" charset="0"/>
              </a:rPr>
              <a:t>Kaferska</a:t>
            </a:r>
            <a:r>
              <a:rPr lang="pl-PL" dirty="0">
                <a:effectLst/>
                <a:latin typeface="Arial Nova Light" panose="020B0304020202020204" pitchFamily="34" charset="0"/>
              </a:rPr>
              <a:t>-Kowalczyk</a:t>
            </a:r>
            <a:endParaRPr lang="pl-PL" dirty="0">
              <a:latin typeface="Arial Nova Light" panose="020B0304020202020204" pitchFamily="34" charset="0"/>
            </a:endParaRPr>
          </a:p>
        </p:txBody>
      </p:sp>
      <p:pic>
        <p:nvPicPr>
          <p:cNvPr id="8" name="Obraz 7">
            <a:extLst>
              <a:ext uri="{FF2B5EF4-FFF2-40B4-BE49-F238E27FC236}">
                <a16:creationId xmlns:a16="http://schemas.microsoft.com/office/drawing/2014/main" id="{B1C2E604-F91B-4934-A896-505A9E6ED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192" y="91218"/>
            <a:ext cx="2751616" cy="2457256"/>
          </a:xfrm>
          <a:prstGeom prst="rect">
            <a:avLst/>
          </a:prstGeom>
        </p:spPr>
      </p:pic>
    </p:spTree>
    <p:extLst>
      <p:ext uri="{BB962C8B-B14F-4D97-AF65-F5344CB8AC3E}">
        <p14:creationId xmlns:p14="http://schemas.microsoft.com/office/powerpoint/2010/main" val="324840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6" name="Obraz 5" descr="Obraz zawierający tekst, porządek&#10;&#10;Opis wygenerowany automatycznie">
            <a:extLst>
              <a:ext uri="{FF2B5EF4-FFF2-40B4-BE49-F238E27FC236}">
                <a16:creationId xmlns:a16="http://schemas.microsoft.com/office/drawing/2014/main" id="{9008BAD5-A403-6699-CBA3-B1F847315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466" y="0"/>
            <a:ext cx="4851067" cy="6858000"/>
          </a:xfrm>
          <a:prstGeom prst="rect">
            <a:avLst/>
          </a:prstGeom>
        </p:spPr>
      </p:pic>
    </p:spTree>
    <p:extLst>
      <p:ext uri="{BB962C8B-B14F-4D97-AF65-F5344CB8AC3E}">
        <p14:creationId xmlns:p14="http://schemas.microsoft.com/office/powerpoint/2010/main" val="395250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3" name="Obraz 2" descr="Obraz zawierający tekst&#10;&#10;Opis wygenerowany automatycznie">
            <a:extLst>
              <a:ext uri="{FF2B5EF4-FFF2-40B4-BE49-F238E27FC236}">
                <a16:creationId xmlns:a16="http://schemas.microsoft.com/office/drawing/2014/main" id="{86B81167-16DE-52A5-7A4E-F832DE7CD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466" y="0"/>
            <a:ext cx="4851067" cy="6858000"/>
          </a:xfrm>
          <a:prstGeom prst="rect">
            <a:avLst/>
          </a:prstGeom>
        </p:spPr>
      </p:pic>
    </p:spTree>
    <p:extLst>
      <p:ext uri="{BB962C8B-B14F-4D97-AF65-F5344CB8AC3E}">
        <p14:creationId xmlns:p14="http://schemas.microsoft.com/office/powerpoint/2010/main" val="62920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6" name="Obraz 5" descr="Obraz zawierający tekst&#10;&#10;Opis wygenerowany automatycznie">
            <a:extLst>
              <a:ext uri="{FF2B5EF4-FFF2-40B4-BE49-F238E27FC236}">
                <a16:creationId xmlns:a16="http://schemas.microsoft.com/office/drawing/2014/main" id="{705D98AA-4530-C340-FE9B-B57296D35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370" y="0"/>
            <a:ext cx="5139260" cy="6858000"/>
          </a:xfrm>
          <a:prstGeom prst="rect">
            <a:avLst/>
          </a:prstGeom>
        </p:spPr>
      </p:pic>
    </p:spTree>
    <p:extLst>
      <p:ext uri="{BB962C8B-B14F-4D97-AF65-F5344CB8AC3E}">
        <p14:creationId xmlns:p14="http://schemas.microsoft.com/office/powerpoint/2010/main" val="129877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121B779-D461-467A-83C8-6AB61B256BD3}"/>
              </a:ext>
            </a:extLst>
          </p:cNvPr>
          <p:cNvSpPr>
            <a:spLocks noGrp="1"/>
          </p:cNvSpPr>
          <p:nvPr>
            <p:ph type="ctrTitle"/>
          </p:nvPr>
        </p:nvSpPr>
        <p:spPr>
          <a:xfrm>
            <a:off x="1370693" y="3367108"/>
            <a:ext cx="9440034" cy="1828801"/>
          </a:xfrm>
        </p:spPr>
        <p:txBody>
          <a:bodyPr/>
          <a:lstStyle/>
          <a:p>
            <a:r>
              <a:rPr lang="pl-PL" dirty="0"/>
              <a:t>Dziękuję za uwagę</a:t>
            </a:r>
          </a:p>
        </p:txBody>
      </p:sp>
      <p:sp>
        <p:nvSpPr>
          <p:cNvPr id="5" name="Podtytuł 4">
            <a:extLst>
              <a:ext uri="{FF2B5EF4-FFF2-40B4-BE49-F238E27FC236}">
                <a16:creationId xmlns:a16="http://schemas.microsoft.com/office/drawing/2014/main" id="{7D4F7794-CA68-4ADC-9CBE-9E8B84E8A8CC}"/>
              </a:ext>
            </a:extLst>
          </p:cNvPr>
          <p:cNvSpPr>
            <a:spLocks noGrp="1"/>
          </p:cNvSpPr>
          <p:nvPr>
            <p:ph type="subTitle" idx="1"/>
          </p:nvPr>
        </p:nvSpPr>
        <p:spPr>
          <a:xfrm>
            <a:off x="1370693" y="5195907"/>
            <a:ext cx="9440034" cy="1049867"/>
          </a:xfrm>
        </p:spPr>
        <p:txBody>
          <a:bodyPr/>
          <a:lstStyle/>
          <a:p>
            <a:r>
              <a:rPr lang="pl-PL" dirty="0"/>
              <a:t>Joanna </a:t>
            </a:r>
            <a:r>
              <a:rPr lang="pl-PL" dirty="0" err="1"/>
              <a:t>Kaferska</a:t>
            </a:r>
            <a:r>
              <a:rPr lang="pl-PL" dirty="0"/>
              <a:t>-Kowalczyk</a:t>
            </a:r>
          </a:p>
        </p:txBody>
      </p:sp>
      <p:pic>
        <p:nvPicPr>
          <p:cNvPr id="9" name="Obraz 8">
            <a:extLst>
              <a:ext uri="{FF2B5EF4-FFF2-40B4-BE49-F238E27FC236}">
                <a16:creationId xmlns:a16="http://schemas.microsoft.com/office/drawing/2014/main" id="{B0677330-E36D-4914-A83C-ABEE9D334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255" y="528419"/>
            <a:ext cx="3051490" cy="2725052"/>
          </a:xfrm>
          <a:prstGeom prst="rect">
            <a:avLst/>
          </a:prstGeom>
        </p:spPr>
      </p:pic>
    </p:spTree>
    <p:extLst>
      <p:ext uri="{BB962C8B-B14F-4D97-AF65-F5344CB8AC3E}">
        <p14:creationId xmlns:p14="http://schemas.microsoft.com/office/powerpoint/2010/main" val="341574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BFD2ADDD-987D-4823-8D93-E2B9F2837605}"/>
              </a:ext>
            </a:extLst>
          </p:cNvPr>
          <p:cNvPicPr>
            <a:picLocks noChangeAspect="1"/>
          </p:cNvPicPr>
          <p:nvPr/>
        </p:nvPicPr>
        <p:blipFill rotWithShape="1">
          <a:blip r:embed="rId2">
            <a:extLst>
              <a:ext uri="{28A0092B-C50C-407E-A947-70E740481C1C}">
                <a14:useLocalDpi xmlns:a14="http://schemas.microsoft.com/office/drawing/2010/main" val="0"/>
              </a:ext>
            </a:extLst>
          </a:blip>
          <a:srcRect t="7150" b="13251"/>
          <a:stretch/>
        </p:blipFill>
        <p:spPr>
          <a:xfrm>
            <a:off x="0" y="-1"/>
            <a:ext cx="12192000" cy="6858001"/>
          </a:xfrm>
          <a:prstGeom prst="rect">
            <a:avLst/>
          </a:prstGeom>
        </p:spPr>
      </p:pic>
    </p:spTree>
    <p:extLst>
      <p:ext uri="{BB962C8B-B14F-4D97-AF65-F5344CB8AC3E}">
        <p14:creationId xmlns:p14="http://schemas.microsoft.com/office/powerpoint/2010/main" val="31589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8D6D0-FE93-CA89-DB9C-A077AEAEF9C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1B17646-6E02-D121-6882-B313BB8B5CE5}"/>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266563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9FCF87-2C57-9E06-301F-90B59FCF0EE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297592F-C166-9245-0969-0E865C48D2DB}"/>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260167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sp>
        <p:nvSpPr>
          <p:cNvPr id="6" name="Symbol zastępczy zawartości 5">
            <a:extLst>
              <a:ext uri="{FF2B5EF4-FFF2-40B4-BE49-F238E27FC236}">
                <a16:creationId xmlns:a16="http://schemas.microsoft.com/office/drawing/2014/main" id="{F8758944-A504-1B6B-A918-720F37FC8F91}"/>
              </a:ext>
            </a:extLst>
          </p:cNvPr>
          <p:cNvSpPr>
            <a:spLocks noGrp="1"/>
          </p:cNvSpPr>
          <p:nvPr>
            <p:ph idx="1"/>
          </p:nvPr>
        </p:nvSpPr>
        <p:spPr>
          <a:xfrm>
            <a:off x="1495685" y="233738"/>
            <a:ext cx="9532533" cy="1359536"/>
          </a:xfrm>
        </p:spPr>
        <p:txBody>
          <a:bodyPr>
            <a:normAutofit/>
          </a:bodyPr>
          <a:lstStyle/>
          <a:p>
            <a:pPr marL="36900" indent="0" algn="ctr">
              <a:buNone/>
            </a:pPr>
            <a:r>
              <a:rPr lang="pl-PL" sz="4000" dirty="0">
                <a:effectLst/>
                <a:latin typeface="+mj-lt"/>
                <a:ea typeface="Calibri" panose="020F0502020204030204" pitchFamily="34" charset="0"/>
                <a:cs typeface="Times New Roman" panose="02020603050405020304" pitchFamily="18" charset="0"/>
              </a:rPr>
              <a:t> „ Do wiadomości Policji” </a:t>
            </a:r>
            <a:endParaRPr lang="pl-PL" dirty="0">
              <a:latin typeface="+mj-lt"/>
            </a:endParaRPr>
          </a:p>
        </p:txBody>
      </p:sp>
      <p:pic>
        <p:nvPicPr>
          <p:cNvPr id="1026" name="Obraz 1">
            <a:extLst>
              <a:ext uri="{FF2B5EF4-FFF2-40B4-BE49-F238E27FC236}">
                <a16:creationId xmlns:a16="http://schemas.microsoft.com/office/drawing/2014/main" id="{661066B5-B765-817A-3798-A9243D788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84" y="2087033"/>
            <a:ext cx="5762625" cy="3692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az 2">
            <a:extLst>
              <a:ext uri="{FF2B5EF4-FFF2-40B4-BE49-F238E27FC236}">
                <a16:creationId xmlns:a16="http://schemas.microsoft.com/office/drawing/2014/main" id="{68F7B3C1-3DDA-2CAB-4F74-663232054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183" y="2087033"/>
            <a:ext cx="5753100" cy="34940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6A6539AF-4989-68DF-4619-A1FED69BD871}"/>
              </a:ext>
            </a:extLst>
          </p:cNvPr>
          <p:cNvSpPr>
            <a:spLocks noChangeArrowheads="1"/>
          </p:cNvSpPr>
          <p:nvPr/>
        </p:nvSpPr>
        <p:spPr bwMode="auto">
          <a:xfrm>
            <a:off x="139884" y="5731159"/>
            <a:ext cx="57531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
            </a:r>
            <a:r>
              <a:rPr kumimoji="0" lang="pl-PL" altLang="pl-PL" sz="1200" b="0" i="1"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odkarpacki Wojewódzki Konserwator Zabytków</a:t>
            </a:r>
            <a:r>
              <a:rPr kumimoji="0" lang="pl-PL" altLang="pl-PL"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Delegatura w Krośnie.</a:t>
            </a:r>
            <a:endParaRPr kumimoji="0" lang="pl-PL" altLang="pl-P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ADCB2940-FFAC-5B89-08D3-B2E190BD3222}"/>
              </a:ext>
            </a:extLst>
          </p:cNvPr>
          <p:cNvSpPr>
            <a:spLocks noChangeArrowheads="1"/>
          </p:cNvSpPr>
          <p:nvPr/>
        </p:nvSpPr>
        <p:spPr bwMode="auto">
          <a:xfrm>
            <a:off x="6010183" y="5581121"/>
            <a:ext cx="575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Podkarpacki Wojewódzki Konserwator Zabytków Wojewódzki Urząd Ochrony Zabytków w Przemyślu</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958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sp>
        <p:nvSpPr>
          <p:cNvPr id="3" name="Symbol zastępczy zawartości 5">
            <a:extLst>
              <a:ext uri="{FF2B5EF4-FFF2-40B4-BE49-F238E27FC236}">
                <a16:creationId xmlns:a16="http://schemas.microsoft.com/office/drawing/2014/main" id="{ABD627ED-0B14-1F8B-D701-D3240FC84A10}"/>
              </a:ext>
            </a:extLst>
          </p:cNvPr>
          <p:cNvSpPr txBox="1">
            <a:spLocks/>
          </p:cNvSpPr>
          <p:nvPr/>
        </p:nvSpPr>
        <p:spPr>
          <a:xfrm>
            <a:off x="262630" y="1983874"/>
            <a:ext cx="10353762" cy="170035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800" i="1" dirty="0">
                <a:effectLst/>
                <a:latin typeface="Calibri" panose="020F0502020204030204" pitchFamily="34" charset="0"/>
                <a:ea typeface="Calibri" panose="020F0502020204030204" pitchFamily="34" charset="0"/>
                <a:cs typeface="Times New Roman" panose="02020603050405020304" pitchFamily="18" charset="0"/>
              </a:rPr>
              <a:t>„Przypomnieć należy, że przepisy prawa nie przewidują możliwości warunkowania prowadzenia poszukiwań zapewnieniem nadzoru archeologicznego, czy też elementami zastrzeżonymi dla pozwoleń na prowadzenie badań archeologicznych, takich jak konieczność prowadzenia dokumentacji, złożenia sprawozdania, prowadzenia doraźnej konserwacji pozyskanych przedmiotów czy warunki zastrzeżone dla pozwoleń na prowadzenie badań archeologicznych, opisanymi w § 18 rozporządzenia”.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CE320CE9-04AF-2141-8135-6EA3BCBCF7D3}"/>
              </a:ext>
            </a:extLst>
          </p:cNvPr>
          <p:cNvSpPr txBox="1"/>
          <p:nvPr/>
        </p:nvSpPr>
        <p:spPr>
          <a:xfrm>
            <a:off x="1768875" y="233737"/>
            <a:ext cx="8973105" cy="1260345"/>
          </a:xfrm>
          <a:prstGeom prst="rect">
            <a:avLst/>
          </a:prstGeom>
          <a:noFill/>
        </p:spPr>
        <p:txBody>
          <a:bodyPr wrap="square">
            <a:spAutoFit/>
          </a:bodyPr>
          <a:lstStyle/>
          <a:p>
            <a:pPr algn="just">
              <a:lnSpc>
                <a:spcPct val="107000"/>
              </a:lnSpc>
              <a:spcAft>
                <a:spcPts val="800"/>
              </a:spcAft>
            </a:pPr>
            <a:r>
              <a:rPr lang="pl-PL" sz="2400" dirty="0">
                <a:effectLst/>
                <a:latin typeface="+mj-lt"/>
                <a:ea typeface="Calibri" panose="020F0502020204030204" pitchFamily="34" charset="0"/>
                <a:cs typeface="Times New Roman" panose="02020603050405020304" pitchFamily="18" charset="0"/>
              </a:rPr>
              <a:t>Wybrane fragmenty z wytycznych Generalnego Konserwatora Zabytków z dnia 29.01.2021 r. dla wojewódzkich konserwatorów zabytków, znak: DOZ-KiNK.6521.17.2020.WJ:</a:t>
            </a:r>
            <a:endParaRPr lang="pl-PL" dirty="0">
              <a:effectLst/>
              <a:latin typeface="+mj-lt"/>
              <a:ea typeface="Calibri" panose="020F0502020204030204" pitchFamily="34" charset="0"/>
              <a:cs typeface="Times New Roman" panose="02020603050405020304" pitchFamily="18" charset="0"/>
            </a:endParaRPr>
          </a:p>
        </p:txBody>
      </p:sp>
      <p:sp>
        <p:nvSpPr>
          <p:cNvPr id="7" name="Symbol zastępczy zawartości 5">
            <a:extLst>
              <a:ext uri="{FF2B5EF4-FFF2-40B4-BE49-F238E27FC236}">
                <a16:creationId xmlns:a16="http://schemas.microsoft.com/office/drawing/2014/main" id="{DC0089A9-8958-4878-9AE7-2EB17D22144B}"/>
              </a:ext>
            </a:extLst>
          </p:cNvPr>
          <p:cNvSpPr txBox="1">
            <a:spLocks/>
          </p:cNvSpPr>
          <p:nvPr/>
        </p:nvSpPr>
        <p:spPr>
          <a:xfrm>
            <a:off x="750952" y="3819191"/>
            <a:ext cx="10353762" cy="104756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800" i="1" dirty="0">
                <a:effectLst/>
                <a:latin typeface="Calibri" panose="020F0502020204030204" pitchFamily="34" charset="0"/>
                <a:ea typeface="Calibri" panose="020F0502020204030204" pitchFamily="34" charset="0"/>
                <a:cs typeface="Times New Roman" panose="02020603050405020304" pitchFamily="18" charset="0"/>
              </a:rPr>
              <a:t>„Poszukiwań zabytków nie można utożsamiać z badaniami archeologicznymi, określonymi przez ustawodawcę w art. 3 pkt 11 </a:t>
            </a:r>
            <a:r>
              <a:rPr lang="pl-PL" sz="1800" i="1" dirty="0" err="1">
                <a:effectLst/>
                <a:latin typeface="Calibri" panose="020F0502020204030204" pitchFamily="34" charset="0"/>
                <a:ea typeface="Calibri" panose="020F0502020204030204" pitchFamily="34" charset="0"/>
                <a:cs typeface="Times New Roman" panose="02020603050405020304" pitchFamily="18" charset="0"/>
              </a:rPr>
              <a:t>u.o.z.o.z</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jako „działania mające na celu odkrycie, rozpoznanie, udokumentowanie i zabezpieczenie zabytku archeologicznego”.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ymbol zastępczy zawartości 5">
            <a:extLst>
              <a:ext uri="{FF2B5EF4-FFF2-40B4-BE49-F238E27FC236}">
                <a16:creationId xmlns:a16="http://schemas.microsoft.com/office/drawing/2014/main" id="{771957B9-414D-7534-200B-D7BB3E9E4B27}"/>
              </a:ext>
            </a:extLst>
          </p:cNvPr>
          <p:cNvSpPr txBox="1">
            <a:spLocks/>
          </p:cNvSpPr>
          <p:nvPr/>
        </p:nvSpPr>
        <p:spPr>
          <a:xfrm>
            <a:off x="262630" y="5350601"/>
            <a:ext cx="10353762" cy="104756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800" i="1" dirty="0">
                <a:effectLst/>
                <a:latin typeface="Calibri" panose="020F0502020204030204" pitchFamily="34" charset="0"/>
                <a:ea typeface="Calibri" panose="020F0502020204030204" pitchFamily="34" charset="0"/>
                <a:cs typeface="Times New Roman" panose="02020603050405020304" pitchFamily="18" charset="0"/>
              </a:rPr>
              <a:t>„Wojewódzki konserwator zabytków winien natomiast ocenić w toku prowadzonego postępowania treść wniosku wraz z programem poszukiwań, w celu ustalenia, czy zaplanowane działania nie wykraczają poza, dopuszczalny przepisem art. 36 ust. 1 pkt. 12 </a:t>
            </a:r>
            <a:r>
              <a:rPr lang="pl-PL" sz="1800" i="1" dirty="0" err="1">
                <a:effectLst/>
                <a:latin typeface="Calibri" panose="020F0502020204030204" pitchFamily="34" charset="0"/>
                <a:ea typeface="Calibri" panose="020F0502020204030204" pitchFamily="34" charset="0"/>
                <a:cs typeface="Times New Roman" panose="02020603050405020304" pitchFamily="18" charset="0"/>
              </a:rPr>
              <a:t>u.o.z.o.z</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zakres poszukiwań zabytków”.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4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sp>
        <p:nvSpPr>
          <p:cNvPr id="3" name="Symbol zastępczy zawartości 5">
            <a:extLst>
              <a:ext uri="{FF2B5EF4-FFF2-40B4-BE49-F238E27FC236}">
                <a16:creationId xmlns:a16="http://schemas.microsoft.com/office/drawing/2014/main" id="{ABD627ED-0B14-1F8B-D701-D3240FC84A10}"/>
              </a:ext>
            </a:extLst>
          </p:cNvPr>
          <p:cNvSpPr txBox="1">
            <a:spLocks/>
          </p:cNvSpPr>
          <p:nvPr/>
        </p:nvSpPr>
        <p:spPr>
          <a:xfrm>
            <a:off x="139884" y="1620112"/>
            <a:ext cx="10353762" cy="1194809"/>
          </a:xfrm>
          <a:prstGeom prst="rect">
            <a:avLst/>
          </a:prstGeom>
          <a:solidFill>
            <a:schemeClr val="bg1"/>
          </a:solidFill>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5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Łódzki Wojewódzki Konserwator Zabytków</a:t>
            </a:r>
          </a:p>
          <a:p>
            <a:pPr marL="36900" indent="0" algn="just">
              <a:lnSpc>
                <a:spcPct val="107000"/>
              </a:lnSpc>
              <a:spcAft>
                <a:spcPts val="800"/>
              </a:spcAft>
              <a:buNone/>
            </a:pPr>
            <a:r>
              <a:rPr lang="pl-PL" sz="15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„doprecyzowanie czy poszukiwanie zabytków przy pomocy np. wykrywaczy metalu powinno odbywać się pod nadzorem archeologa oraz określenie obowiązków, jakie powinny zostać nałożone na osobę otrzymującą takie pozwolenie (sprawozdanie, sposób postępowania ze znalezionymi zabytkami)”</a:t>
            </a:r>
          </a:p>
        </p:txBody>
      </p:sp>
      <p:sp>
        <p:nvSpPr>
          <p:cNvPr id="6" name="pole tekstowe 5">
            <a:extLst>
              <a:ext uri="{FF2B5EF4-FFF2-40B4-BE49-F238E27FC236}">
                <a16:creationId xmlns:a16="http://schemas.microsoft.com/office/drawing/2014/main" id="{CE320CE9-04AF-2141-8135-6EA3BCBCF7D3}"/>
              </a:ext>
            </a:extLst>
          </p:cNvPr>
          <p:cNvSpPr txBox="1"/>
          <p:nvPr/>
        </p:nvSpPr>
        <p:spPr>
          <a:xfrm>
            <a:off x="1768875" y="233737"/>
            <a:ext cx="8973105" cy="1386277"/>
          </a:xfrm>
          <a:prstGeom prst="rect">
            <a:avLst/>
          </a:prstGeom>
          <a:noFill/>
        </p:spPr>
        <p:txBody>
          <a:bodyPr wrap="square">
            <a:spAutoFit/>
          </a:bodyPr>
          <a:lstStyle/>
          <a:p>
            <a:pPr algn="just">
              <a:lnSpc>
                <a:spcPct val="107000"/>
              </a:lnSpc>
              <a:spcAft>
                <a:spcPts val="800"/>
              </a:spcAft>
            </a:pPr>
            <a:r>
              <a:rPr lang="pl-PL" sz="2000" dirty="0">
                <a:effectLst/>
                <a:latin typeface="+mj-lt"/>
                <a:ea typeface="Calibri" panose="020F0502020204030204" pitchFamily="34" charset="0"/>
                <a:cs typeface="Times New Roman" panose="02020603050405020304" pitchFamily="18" charset="0"/>
              </a:rPr>
              <a:t>Wybrane propozycje konserwatorów zmian art. 36, ust. 1, pkt 12 ustawy, zgłoszone w 2020 r. w konsultacjach związanych z projektowaniem zmian ustawy o ochronie zabytków i opiece nad zabytkami. ( w odpowiedzi na pismo DOZ-KiNK.640.2.2020.WJ)</a:t>
            </a:r>
            <a:endParaRPr lang="pl-PL" sz="1600" dirty="0">
              <a:effectLst/>
              <a:latin typeface="+mj-lt"/>
              <a:ea typeface="Calibri" panose="020F0502020204030204" pitchFamily="34" charset="0"/>
              <a:cs typeface="Times New Roman" panose="02020603050405020304" pitchFamily="18" charset="0"/>
            </a:endParaRPr>
          </a:p>
        </p:txBody>
      </p:sp>
      <p:sp>
        <p:nvSpPr>
          <p:cNvPr id="7" name="Symbol zastępczy zawartości 5">
            <a:extLst>
              <a:ext uri="{FF2B5EF4-FFF2-40B4-BE49-F238E27FC236}">
                <a16:creationId xmlns:a16="http://schemas.microsoft.com/office/drawing/2014/main" id="{DC0089A9-8958-4878-9AE7-2EB17D22144B}"/>
              </a:ext>
            </a:extLst>
          </p:cNvPr>
          <p:cNvSpPr txBox="1">
            <a:spLocks/>
          </p:cNvSpPr>
          <p:nvPr/>
        </p:nvSpPr>
        <p:spPr>
          <a:xfrm>
            <a:off x="919119" y="2814921"/>
            <a:ext cx="10353762" cy="1281427"/>
          </a:xfrm>
          <a:prstGeom prst="rect">
            <a:avLst/>
          </a:prstGeom>
          <a:solidFill>
            <a:schemeClr val="tx1"/>
          </a:solidFill>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5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Mazowiecki Wojewódzki Konserwator Zabytków ( Delegatura w Radomiu)</a:t>
            </a:r>
          </a:p>
          <a:p>
            <a:pPr marL="36900" indent="0" algn="just">
              <a:lnSpc>
                <a:spcPct val="107000"/>
              </a:lnSpc>
              <a:spcAft>
                <a:spcPts val="800"/>
              </a:spcAft>
              <a:buNone/>
            </a:pPr>
            <a:r>
              <a:rPr lang="pl-PL" sz="15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 punktu 12) należy usunąć zapis o poszukiwaniu zabytku archeologicznego. Należy doprecyzować zakres i termin poszukiwania gdyż często mają one charakter badań archeologicznych powierzchniowych lub sondażowych co w praktyce prowadzi do niejasności w zakresie podejmowanych prac przez osoby nie posiadające uprawnień archeologa”. </a:t>
            </a:r>
          </a:p>
        </p:txBody>
      </p:sp>
      <p:sp>
        <p:nvSpPr>
          <p:cNvPr id="8" name="Symbol zastępczy zawartości 5">
            <a:extLst>
              <a:ext uri="{FF2B5EF4-FFF2-40B4-BE49-F238E27FC236}">
                <a16:creationId xmlns:a16="http://schemas.microsoft.com/office/drawing/2014/main" id="{771957B9-414D-7534-200B-D7BB3E9E4B27}"/>
              </a:ext>
            </a:extLst>
          </p:cNvPr>
          <p:cNvSpPr txBox="1">
            <a:spLocks/>
          </p:cNvSpPr>
          <p:nvPr/>
        </p:nvSpPr>
        <p:spPr>
          <a:xfrm>
            <a:off x="139884" y="4105226"/>
            <a:ext cx="10353762" cy="1281427"/>
          </a:xfrm>
          <a:prstGeom prst="rect">
            <a:avLst/>
          </a:prstGeom>
          <a:solidFill>
            <a:schemeClr val="bg1"/>
          </a:solidFill>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5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Śląski Wojewódzki Konserwator Zabytków</a:t>
            </a:r>
          </a:p>
          <a:p>
            <a:pPr marL="36900" indent="0" algn="just">
              <a:lnSpc>
                <a:spcPct val="107000"/>
              </a:lnSpc>
              <a:spcAft>
                <a:spcPts val="800"/>
              </a:spcAft>
              <a:buNone/>
            </a:pPr>
            <a:r>
              <a:rPr lang="pl-PL" sz="15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„poszukiwania powinny zostać włączone jako element badań archeologicznych i  winny być prowadzone pod nadzorem wykwalifikowanego archeologa. Prowadzenie poszukiwań winno mieć zatem charakter wyłącznie naukowy, oparty na  szeroko pojętych badaniach geofizycznych”.</a:t>
            </a:r>
          </a:p>
        </p:txBody>
      </p:sp>
      <p:sp>
        <p:nvSpPr>
          <p:cNvPr id="2" name="Symbol zastępczy zawartości 5">
            <a:extLst>
              <a:ext uri="{FF2B5EF4-FFF2-40B4-BE49-F238E27FC236}">
                <a16:creationId xmlns:a16="http://schemas.microsoft.com/office/drawing/2014/main" id="{021A7C81-0A81-465A-B9DE-59DB4A287D8A}"/>
              </a:ext>
            </a:extLst>
          </p:cNvPr>
          <p:cNvSpPr txBox="1">
            <a:spLocks/>
          </p:cNvSpPr>
          <p:nvPr/>
        </p:nvSpPr>
        <p:spPr>
          <a:xfrm>
            <a:off x="940611" y="5398767"/>
            <a:ext cx="10353762" cy="1383773"/>
          </a:xfrm>
          <a:prstGeom prst="rect">
            <a:avLst/>
          </a:prstGeom>
          <a:solidFill>
            <a:schemeClr val="tx1"/>
          </a:solidFill>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lnSpc>
                <a:spcPct val="107000"/>
              </a:lnSpc>
              <a:spcAft>
                <a:spcPts val="800"/>
              </a:spcAft>
              <a:buNone/>
            </a:pPr>
            <a:r>
              <a:rPr lang="pl-PL" sz="15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Wielkopolski Wojewódzki Konserwator Zabytków</a:t>
            </a:r>
          </a:p>
          <a:p>
            <a:pPr marL="36900" indent="0" algn="just">
              <a:lnSpc>
                <a:spcPct val="107000"/>
              </a:lnSpc>
              <a:spcAft>
                <a:spcPts val="800"/>
              </a:spcAft>
              <a:buNone/>
            </a:pPr>
            <a:r>
              <a:rPr lang="pl-PL" sz="15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„proponuje się uwzględnienie obecności archeologa przy prowadzonych poszukiwaniach zabytków bądź  wykreślenie pojęcia zabytków archeologicznych, ponieważ taki zapis stanowi absolutne zaprzeczenie idei ochrony tej kategorii zabytków in situ, ponadto podejmowanie przez niewykształcone osoby ww. zabytków z ziemi pozbawia możliwości interpretacji  kontekstu kulturowego, w jakim pierwotnie się znajdowały”.</a:t>
            </a:r>
          </a:p>
        </p:txBody>
      </p:sp>
    </p:spTree>
    <p:extLst>
      <p:ext uri="{BB962C8B-B14F-4D97-AF65-F5344CB8AC3E}">
        <p14:creationId xmlns:p14="http://schemas.microsoft.com/office/powerpoint/2010/main" val="8129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2" name="Obraz 1">
            <a:extLst>
              <a:ext uri="{FF2B5EF4-FFF2-40B4-BE49-F238E27FC236}">
                <a16:creationId xmlns:a16="http://schemas.microsoft.com/office/drawing/2014/main" id="{CEBE832A-E986-5882-D50C-1C6D5C695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392" y="-299762"/>
            <a:ext cx="5275217" cy="7457524"/>
          </a:xfrm>
          <a:prstGeom prst="rect">
            <a:avLst/>
          </a:prstGeom>
        </p:spPr>
      </p:pic>
    </p:spTree>
    <p:extLst>
      <p:ext uri="{BB962C8B-B14F-4D97-AF65-F5344CB8AC3E}">
        <p14:creationId xmlns:p14="http://schemas.microsoft.com/office/powerpoint/2010/main" val="200851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6" name="Obraz 5" descr="Obraz zawierający tekst&#10;&#10;Opis wygenerowany automatycznie">
            <a:extLst>
              <a:ext uri="{FF2B5EF4-FFF2-40B4-BE49-F238E27FC236}">
                <a16:creationId xmlns:a16="http://schemas.microsoft.com/office/drawing/2014/main" id="{8FBAD521-BE6E-5687-C7CC-272D947F8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466" y="0"/>
            <a:ext cx="4851067" cy="6858000"/>
          </a:xfrm>
          <a:prstGeom prst="rect">
            <a:avLst/>
          </a:prstGeom>
        </p:spPr>
      </p:pic>
    </p:spTree>
    <p:extLst>
      <p:ext uri="{BB962C8B-B14F-4D97-AF65-F5344CB8AC3E}">
        <p14:creationId xmlns:p14="http://schemas.microsoft.com/office/powerpoint/2010/main" val="372681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A0AAC65D-3374-618E-6326-212795E0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0947" y="2834030"/>
            <a:ext cx="7740202" cy="1222136"/>
          </a:xfrm>
          <a:prstGeom prst="rect">
            <a:avLst/>
          </a:prstGeom>
          <a:effectLst>
            <a:outerShdw blurRad="25400" dir="17880000">
              <a:srgbClr val="000000">
                <a:alpha val="46000"/>
              </a:srgbClr>
            </a:outerShdw>
          </a:effectLst>
        </p:spPr>
      </p:pic>
      <p:pic>
        <p:nvPicPr>
          <p:cNvPr id="5" name="Obraz 4">
            <a:extLst>
              <a:ext uri="{FF2B5EF4-FFF2-40B4-BE49-F238E27FC236}">
                <a16:creationId xmlns:a16="http://schemas.microsoft.com/office/drawing/2014/main" id="{5364D1A9-2938-599B-39C5-0BD96CFF3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4" y="233737"/>
            <a:ext cx="1222136" cy="1091396"/>
          </a:xfrm>
          <a:prstGeom prst="rect">
            <a:avLst/>
          </a:prstGeom>
        </p:spPr>
      </p:pic>
      <p:pic>
        <p:nvPicPr>
          <p:cNvPr id="3" name="Obraz 2" descr="Obraz zawierający tekst&#10;&#10;Opis wygenerowany automatycznie">
            <a:extLst>
              <a:ext uri="{FF2B5EF4-FFF2-40B4-BE49-F238E27FC236}">
                <a16:creationId xmlns:a16="http://schemas.microsoft.com/office/drawing/2014/main" id="{868E291E-CC43-B80C-981F-A86609AB4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466" y="0"/>
            <a:ext cx="4851067" cy="6858000"/>
          </a:xfrm>
          <a:prstGeom prst="rect">
            <a:avLst/>
          </a:prstGeom>
        </p:spPr>
      </p:pic>
    </p:spTree>
    <p:extLst>
      <p:ext uri="{BB962C8B-B14F-4D97-AF65-F5344CB8AC3E}">
        <p14:creationId xmlns:p14="http://schemas.microsoft.com/office/powerpoint/2010/main" val="339206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Łupek">
  <a:themeElements>
    <a:clrScheme name="Łupek">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Łupek">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Retrospect</Template>
  <TotalTime>143</TotalTime>
  <Words>566</Words>
  <Application>Microsoft Office PowerPoint</Application>
  <PresentationFormat>Panoramiczny</PresentationFormat>
  <Paragraphs>35</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Łupek</vt:lpstr>
      <vt:lpstr> Materiał badawczy pozyskany w latach 2019-2023</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Pawel Kozlowski</dc:creator>
  <cp:lastModifiedBy>Polski Kozłowski</cp:lastModifiedBy>
  <cp:revision>9</cp:revision>
  <dcterms:created xsi:type="dcterms:W3CDTF">2020-02-09T15:37:29Z</dcterms:created>
  <dcterms:modified xsi:type="dcterms:W3CDTF">2023-07-24T19:40:37Z</dcterms:modified>
</cp:coreProperties>
</file>